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2"/>
  </p:notesMasterIdLst>
  <p:sldIdLst>
    <p:sldId id="256" r:id="rId2"/>
    <p:sldId id="265" r:id="rId3"/>
    <p:sldId id="297" r:id="rId4"/>
    <p:sldId id="294" r:id="rId5"/>
    <p:sldId id="295" r:id="rId6"/>
    <p:sldId id="257" r:id="rId7"/>
    <p:sldId id="288" r:id="rId8"/>
    <p:sldId id="296" r:id="rId9"/>
    <p:sldId id="291" r:id="rId10"/>
    <p:sldId id="28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2F4B7-C1C3-4089-8E38-069F49D08A2B}" v="245" dt="2022-05-04T16:17:07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3B59-3A5D-4AE3-B44F-84A7AC46154A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CA657-29D8-4BCC-9190-402B6F1CA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8CA657-29D8-4BCC-9190-402B6F1CA0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075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90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5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17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8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13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680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21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1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1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5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4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1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8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7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5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764DE79-268F-4C1A-8933-263129D2AF90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179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witchup.org/bootcamps/the-job-hacke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14500" y="739775"/>
            <a:ext cx="87630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“Golden Rule” of Agile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1714500" y="3429451"/>
            <a:ext cx="8763000" cy="25141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Larry Apke</a:t>
            </a:r>
          </a:p>
          <a:p>
            <a:pPr marL="0" indent="0" algn="ctr">
              <a:buNone/>
            </a:pPr>
            <a:r>
              <a:rPr lang="en-US" dirty="0"/>
              <a:t>Chief Agile Officer – The Job Hackers</a:t>
            </a:r>
          </a:p>
          <a:p>
            <a:pPr marL="0" indent="0" algn="ctr">
              <a:buNone/>
            </a:pPr>
            <a:r>
              <a:rPr lang="en-US" dirty="0"/>
              <a:t>Principal Agile Coach – T-Mobile</a:t>
            </a:r>
          </a:p>
        </p:txBody>
      </p:sp>
    </p:spTree>
    <p:extLst>
      <p:ext uri="{BB962C8B-B14F-4D97-AF65-F5344CB8AC3E}">
        <p14:creationId xmlns:p14="http://schemas.microsoft.com/office/powerpoint/2010/main" val="2158653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0"/>
          <p:cNvSpPr/>
          <p:nvPr/>
        </p:nvSpPr>
        <p:spPr>
          <a:xfrm>
            <a:off x="154745" y="315344"/>
            <a:ext cx="11929403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ctr" defTabSz="390525"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z="3600">
                <a:solidFill>
                  <a:schemeClr val="tx1"/>
                </a:solidFill>
              </a:rPr>
              <a:t>Questions</a:t>
            </a:r>
            <a:endParaRPr sz="3600" dirty="0">
              <a:solidFill>
                <a:schemeClr val="tx1"/>
              </a:solidFill>
            </a:endParaRPr>
          </a:p>
        </p:txBody>
      </p:sp>
      <p:pic>
        <p:nvPicPr>
          <p:cNvPr id="3" name="man-with-question-mark-22632s.png" descr="man-with-question-mark-22632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493" y="1600200"/>
            <a:ext cx="4523014" cy="452301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0821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3158247" y="136188"/>
            <a:ext cx="8619951" cy="6361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lang="en-US" sz="2400" dirty="0"/>
              <a:t>In over four years since we became an official nonprofit, we have given away over $4 million in free training via our Agile MBA class.</a:t>
            </a:r>
          </a:p>
          <a:p>
            <a:pPr defTabSz="457200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kumimoji="0" lang="en-US" sz="2400" b="0" i="0" u="none" strike="noStrike" spc="0" normalizeH="0" baseline="0" noProof="0" dirty="0">
                <a:ln>
                  <a:noFill/>
                </a:ln>
                <a:uLnTx/>
                <a:uFillTx/>
              </a:rPr>
              <a:t>Our most recent class had </a:t>
            </a:r>
            <a:r>
              <a:rPr lang="en-US" sz="2400" dirty="0"/>
              <a:t>over 325</a:t>
            </a:r>
            <a:r>
              <a:rPr kumimoji="0" lang="en-US" sz="2400" b="0" i="0" u="none" strike="noStrike" spc="0" normalizeH="0" baseline="0" noProof="0" dirty="0">
                <a:ln>
                  <a:noFill/>
                </a:ln>
                <a:uLnTx/>
                <a:uFillTx/>
              </a:rPr>
              <a:t> who</a:t>
            </a:r>
            <a:r>
              <a:rPr kumimoji="0" lang="en-US" sz="2400" b="0" i="0" u="none" strike="noStrike" spc="0" normalizeH="0" noProof="0" dirty="0">
                <a:ln>
                  <a:noFill/>
                </a:ln>
                <a:uLnTx/>
                <a:uFillTx/>
              </a:rPr>
              <a:t> received certificates of completion. </a:t>
            </a:r>
          </a:p>
          <a:p>
            <a:pPr defTabSz="457200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kumimoji="0" lang="en-US" sz="2400" b="0" i="0" u="none" strike="noStrike" spc="0" normalizeH="0" baseline="0" noProof="0" dirty="0">
                <a:ln>
                  <a:noFill/>
                </a:ln>
                <a:uLnTx/>
                <a:uFillTx/>
              </a:rPr>
              <a:t>There</a:t>
            </a:r>
            <a:r>
              <a:rPr kumimoji="0" lang="en-US" sz="2400" b="0" i="0" u="none" strike="noStrike" spc="0" normalizeH="0" noProof="0" dirty="0">
                <a:ln>
                  <a:noFill/>
                </a:ln>
                <a:uLnTx/>
                <a:uFillTx/>
              </a:rPr>
              <a:t> </a:t>
            </a:r>
            <a:r>
              <a:rPr lang="en-US" sz="2400" dirty="0"/>
              <a:t>are</a:t>
            </a:r>
            <a:r>
              <a:rPr kumimoji="0" lang="en-US" sz="2400" b="0" i="0" u="none" strike="noStrike" spc="0" normalizeH="0" noProof="0" dirty="0">
                <a:ln>
                  <a:noFill/>
                </a:ln>
                <a:uLnTx/>
                <a:uFillTx/>
              </a:rPr>
              <a:t> over 1700 people who have completed the Agile MBA class, not including the folks who have taken class more than once (roughly 20%).</a:t>
            </a:r>
            <a:endParaRPr kumimoji="0" lang="en-US" sz="2400" b="0" i="0" u="none" strike="noStrike" spc="0" normalizeH="0" baseline="0" noProof="0" dirty="0">
              <a:ln>
                <a:noFill/>
              </a:ln>
              <a:uLnTx/>
              <a:uFillTx/>
            </a:endParaRPr>
          </a:p>
          <a:p>
            <a:pPr defTabSz="457200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lang="en-US" sz="2400" dirty="0"/>
              <a:t>Our current class had over 1300 enroll from over 40 countries with over 70% women, over 70% nonwhite, average age is 40+.</a:t>
            </a:r>
          </a:p>
          <a:p>
            <a:pPr defTabSz="457200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lang="en-US" sz="2400" dirty="0"/>
              <a:t>Our flagship Agile MBA class was previously named one of the top ten (8</a:t>
            </a:r>
            <a:r>
              <a:rPr lang="en-US" sz="2400" baseline="30000" dirty="0"/>
              <a:t>th</a:t>
            </a:r>
            <a:r>
              <a:rPr lang="en-US" sz="2400" dirty="0"/>
              <a:t>) bootcamps in San Francisco by </a:t>
            </a:r>
            <a:r>
              <a:rPr lang="en-US" sz="2400" dirty="0">
                <a:hlinkClick r:id="rId3"/>
              </a:rPr>
              <a:t>SwitchUp.org</a:t>
            </a:r>
            <a:r>
              <a:rPr lang="en-US" sz="2400" dirty="0"/>
              <a:t>.</a:t>
            </a:r>
          </a:p>
          <a:p>
            <a:pPr defTabSz="457200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lang="en-US" sz="2400" dirty="0"/>
              <a:t>Over 90% pass the PSM exam on first try. </a:t>
            </a:r>
          </a:p>
          <a:p>
            <a:pPr defTabSz="457200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lang="en-US" sz="2400" dirty="0"/>
              <a:t>Over 3200 hours donated to local nonprofits through our Pay It Forward program.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2B455A2-FBDA-4090-8188-A1A64DE895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781" y="2393709"/>
            <a:ext cx="2266159" cy="2045071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916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14500" y="739775"/>
            <a:ext cx="87630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“Golden Rule” of Agile</a:t>
            </a:r>
          </a:p>
        </p:txBody>
      </p:sp>
    </p:spTree>
    <p:extLst>
      <p:ext uri="{BB962C8B-B14F-4D97-AF65-F5344CB8AC3E}">
        <p14:creationId xmlns:p14="http://schemas.microsoft.com/office/powerpoint/2010/main" val="2861383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14500" y="739775"/>
            <a:ext cx="87630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“Golden Rule” of Agile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1714500" y="3429451"/>
            <a:ext cx="8763000" cy="25141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We deliver the optimal value to our customers in the shortest time possible.</a:t>
            </a:r>
          </a:p>
        </p:txBody>
      </p:sp>
    </p:spTree>
    <p:extLst>
      <p:ext uri="{BB962C8B-B14F-4D97-AF65-F5344CB8AC3E}">
        <p14:creationId xmlns:p14="http://schemas.microsoft.com/office/powerpoint/2010/main" val="252433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14500" y="739775"/>
            <a:ext cx="87630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“Golden Rule” of Agile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1714500" y="3429451"/>
            <a:ext cx="8763000" cy="25141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We deliver the optimal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value</a:t>
            </a:r>
            <a:r>
              <a:rPr lang="en-US" dirty="0"/>
              <a:t> to our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customers</a:t>
            </a:r>
            <a:r>
              <a:rPr lang="en-US" dirty="0"/>
              <a:t> in the shortest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time</a:t>
            </a:r>
            <a:r>
              <a:rPr lang="en-US" dirty="0"/>
              <a:t> possible.</a:t>
            </a:r>
          </a:p>
        </p:txBody>
      </p:sp>
    </p:spTree>
    <p:extLst>
      <p:ext uri="{BB962C8B-B14F-4D97-AF65-F5344CB8AC3E}">
        <p14:creationId xmlns:p14="http://schemas.microsoft.com/office/powerpoint/2010/main" val="137437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31811" y="406400"/>
            <a:ext cx="11504545" cy="889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  <a:highlight>
                  <a:srgbClr val="FFFF00"/>
                </a:highlight>
              </a:rPr>
              <a:t>Time</a:t>
            </a:r>
            <a:r>
              <a:rPr lang="en-US" sz="3600" dirty="0"/>
              <a:t> (Story Points) – You’re Using Them Wrong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1151" y="1524000"/>
            <a:ext cx="11126522" cy="49275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Time</a:t>
            </a:r>
            <a:r>
              <a:rPr lang="en-US" dirty="0"/>
              <a:t> is about when we deliver something. Agile is about delivering small pieces iteratively. </a:t>
            </a:r>
          </a:p>
          <a:p>
            <a:r>
              <a:rPr lang="en-US" dirty="0"/>
              <a:t>Waterfall is scope and date driven. Agile is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value</a:t>
            </a:r>
            <a:r>
              <a:rPr lang="en-US" dirty="0"/>
              <a:t> driven.</a:t>
            </a:r>
          </a:p>
          <a:p>
            <a:r>
              <a:rPr lang="en-US" dirty="0"/>
              <a:t>Therefore, in order to follow the “Golden Rule” we need to know both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time</a:t>
            </a:r>
            <a:r>
              <a:rPr lang="en-US" dirty="0"/>
              <a:t> </a:t>
            </a:r>
            <a:r>
              <a:rPr lang="en-US" b="1" i="1" dirty="0"/>
              <a:t>and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value</a:t>
            </a:r>
            <a:r>
              <a:rPr lang="en-US" dirty="0"/>
              <a:t> as quickly as possible to determine the sequence of the work.</a:t>
            </a:r>
          </a:p>
          <a:p>
            <a:r>
              <a:rPr lang="en-US" dirty="0"/>
              <a:t>Teams often fail in assessing effort (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time</a:t>
            </a:r>
            <a:r>
              <a:rPr lang="en-US" dirty="0"/>
              <a:t>) until story refinement or sprint planning. This is too late.</a:t>
            </a:r>
          </a:p>
          <a:p>
            <a:r>
              <a:rPr lang="en-US" dirty="0"/>
              <a:t>Very few teams assess relative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value</a:t>
            </a:r>
            <a:r>
              <a:rPr lang="en-US" dirty="0"/>
              <a:t> at all. How do we know what we should or should not be doing? We fall victim to cost of delay and opportunity cost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16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1812" y="406400"/>
            <a:ext cx="11125200" cy="889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Example Backlog with Effort and Value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097277"/>
              </p:ext>
            </p:extLst>
          </p:nvPr>
        </p:nvGraphicFramePr>
        <p:xfrm>
          <a:off x="583660" y="1395121"/>
          <a:ext cx="10242712" cy="4419600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2062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6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4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Title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Description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Value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Effort (</a:t>
                      </a:r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Time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V/E</a:t>
                      </a: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Doggie Door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As a dog owner, I want a doggie door installed so that I don't have to open the door for the dog when she wants to go out.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Insulate AZ Room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the az room insulated so that it is cooler in the summer.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Paint the Outside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to paint the exterior of the house so that it looks nice.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Inspect the Furnace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the furnace inspected so that the home can be heated without wasting electricity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Fix Landscaping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to fix the landscaping in the front yard so that it more welcoming.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Remove Wallpaper and Repaint Bathroom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user of the bathroom, I want a new look on the walls of the bathroom so it is more visually appealing.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Rewire the AZ Room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user of AZ room. I need a new outlook added so that this room has its own circuit and electricity is safe and reliable.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Install Gutters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to install gutters and downspouts to keep rainwater away from the house.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Wash the Windows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homeowner, I want the windows washed so that I can see out of them better and the house looks nice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Enlarge Family Room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homeowner, I want to enlarge the family room to include the den to that there is a big open space.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Re-caulk the tub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someone who takes a bath, I want the tub re-caulked so it does not leak.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Replace the Shower Doors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user of the shower, I want new doors so that I am more comfortable in the shower.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Touch up paint in living room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watcher of TV, I want the back wall paint touched up so that I don't have to see all the dings on the wall.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Replacement Windows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user of AZ room, I want to replace the windows so that I can better see the outside and save electricity.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Install Tile Backsplash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a new backsplash installed so that the kitchen looks better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Fix the leg of the table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As a diner, I want the leg fixed on the dining room table so that it doesn't shake anymore.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Tile the bathroom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user of the bathroom, I want new tile so that it can match the new bathroom theme I am creating.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New backyard wall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need to replace existing wall so that I can have privacy, safety and beauty.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Build a pool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swimmer, I want a pool built in the backyard so that I can swim anytime I want.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Build a new deck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user of the backyard, I want a deck so that I have a place to relax and drink coffee outside.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Trim the tree in the backyard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someone who uses the backyard, I want the tree trimmed so I can see the sky better.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Organize the Garage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there to be more storage in the garage and the garage organized so that there is room for the second car.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Window Treatments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need to hand new window treatments in the kitchen so that it looks more inviting.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Organize the Pantry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cook, I want the pantry organized so that I can find the things I need when I cook.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Install Crown Molding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crown molding installed so our living room looks just like the Joneses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Reface kitchen cabinets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family cook, I want the kitchen cabinets refaced so it doesn't fell so dreary in the kitchen.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Install a Laminate Floor in Kitchen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user of the kitchen, I want a laminate floor so that the floor will be easy to clean and look good.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Attic Fan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to install and attic fan so that I( can keep the home cooler and save money on electricity.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Build a new shed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need a new large storage shed so that I have more room for my stuff.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0.05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984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31811" y="406400"/>
            <a:ext cx="11504545" cy="889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Your Schedule = Sequence + Velocity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1151" y="1524000"/>
            <a:ext cx="11126522" cy="49275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Since all work has size, the amount of work completed (in points) per time period (sprint) can be calculated. This is referred to as a team velocity. </a:t>
            </a:r>
          </a:p>
          <a:p>
            <a:r>
              <a:rPr lang="en-US" dirty="0"/>
              <a:t>As teams stabilize, their standard deviation will diminish, allowing them to be more predictable.</a:t>
            </a:r>
          </a:p>
          <a:p>
            <a:r>
              <a:rPr lang="en-US" dirty="0"/>
              <a:t>With a fully sequenced backlog, the velocity can be used to show what the team is capable of doing over a period longer than a single iteration. Velocity + Sequence = Schedule.</a:t>
            </a:r>
          </a:p>
          <a:p>
            <a:r>
              <a:rPr lang="en-US" dirty="0"/>
              <a:t>The sequenced backlog becomes like a schedule or roadmap with the advantage of being flexible. Change the sequence. Change the schedule.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30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1811" y="406400"/>
            <a:ext cx="11361873" cy="889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Example Backlog with Sequence and Velocity (8 Prior Sprints)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064552"/>
              </p:ext>
            </p:extLst>
          </p:nvPr>
        </p:nvGraphicFramePr>
        <p:xfrm>
          <a:off x="598122" y="1385783"/>
          <a:ext cx="10263294" cy="4553966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1974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7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Title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Description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Value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Effort (</a:t>
                      </a:r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Time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V/E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Iteration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Doggie Door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dog owner, I want a doggie door installed so that I don't have to open the door for the dog when she wants to go out.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Insulate AZ Room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the az room insulated so that it is cooler in the summer.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Paint the Outside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to paint the exterior of the house so that it looks nice.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Inspect the Furnace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the furnace inspected so that the home can be heated without wasting electricity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Fix Landscaping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to fix the landscaping in the front yard so that it more welcoming.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Remove Wallpaper and Repaint Bathroom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user of the bathroom, I want a new look on the walls of the bathroom so it is more visually appealing.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Rewire the AZ Room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user of AZ room. I need a new outlook added so that this room has its own circuit and electricity is safe and reliable.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Install Gutters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to install gutters and downspouts to keep rainwater away from the house.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Wash the Windows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homeowner, I want the windows washed so that I can see out of them better and the house looks nice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Enlarge Family Room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homeowner, I want to enlarge the family room to include the den to that there is a big open space.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Re-caulk the tub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someone who takes a bath, I want the tub re-caulked so it does not leak.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Replace the Shower Doors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user of the shower, I want new doors so that I am more comfortable in the shower.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Touch up paint in living room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watcher of TV, I want the back wall paint touched up so that I don't have to see all the dings on the wall.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Replacement Windows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user of AZ room, I want to replace the windows so that I can better see the outside and save electricity.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Install Tile Backsplash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a new backsplash installed so that the kitchen looks better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Fix the leg of the table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diner, I want the leg fixed on the dining room table so that it doesn't shake anymore.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Tile the bathroom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user of the bathroom, I want new tile so that it can match the new bathroom theme I am creating.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New backyard wall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need to replace existing wall so that I can have privacy, safety and beauty.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Build a pool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swimmer, I want a pool built in the backyard so that I can swim anytime I want.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Build a new deck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user of the backyard, I want a deck so that I have a place to relax and drink coffee outside.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Trim the tree in the backyard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someone who uses the backyard, I want the tree trimmed so I can see the sky better.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Organize the Garage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there to be more storage in the garage and the garage organized so that there is room for the second car.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Window Treatments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need to hand new window treatments in the kitchen so that it looks more inviting.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Organize the Pantry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cook, I want the pantry organized so that I can find the things I need when I cook.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Install Crown Molding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crown molding installed so our living room looks just like the Joneses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Reface kitchen cabinets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family cook, I want the kitchen cabinets refaced so it doesn't fell so dreary in the kitchen.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Install a Laminate Floor in Kitchen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a user of the kitchen, I want a laminate floor so that the floor will be easy to clean and look good.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Attic Fan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want to install and attic fan so that I( can keep the home cooler and save money on electricity.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Build a new shed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As the homeowner, I need a new large storage shed so that I have more room for my stuff.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66" marR="7366" marT="7366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204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67</TotalTime>
  <Words>2183</Words>
  <Application>Microsoft Office PowerPoint</Application>
  <PresentationFormat>Widescreen</PresentationFormat>
  <Paragraphs>361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Oracle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Apke</dc:creator>
  <cp:lastModifiedBy>Larry Apke</cp:lastModifiedBy>
  <cp:revision>12</cp:revision>
  <dcterms:created xsi:type="dcterms:W3CDTF">2017-07-20T19:50:29Z</dcterms:created>
  <dcterms:modified xsi:type="dcterms:W3CDTF">2022-08-02T17:55:23Z</dcterms:modified>
</cp:coreProperties>
</file>